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8" r:id="rId3"/>
    <p:sldId id="279" r:id="rId4"/>
    <p:sldId id="275" r:id="rId5"/>
    <p:sldId id="630" r:id="rId6"/>
    <p:sldId id="277" r:id="rId7"/>
    <p:sldId id="274" r:id="rId8"/>
    <p:sldId id="256" r:id="rId9"/>
    <p:sldId id="260" r:id="rId10"/>
    <p:sldId id="261" r:id="rId11"/>
    <p:sldId id="262" r:id="rId12"/>
    <p:sldId id="632" r:id="rId13"/>
    <p:sldId id="615" r:id="rId14"/>
    <p:sldId id="636" r:id="rId15"/>
    <p:sldId id="637" r:id="rId16"/>
    <p:sldId id="618" r:id="rId17"/>
    <p:sldId id="621" r:id="rId18"/>
    <p:sldId id="617" r:id="rId19"/>
    <p:sldId id="622" r:id="rId20"/>
    <p:sldId id="627" r:id="rId21"/>
    <p:sldId id="640" r:id="rId22"/>
    <p:sldId id="641" r:id="rId23"/>
    <p:sldId id="639" r:id="rId24"/>
    <p:sldId id="26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31598-9BBA-B3D0-C8F9-A9BCE40A4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1F8495-AC35-4E5B-7905-FED93F3C9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22761-BB24-E56D-08C5-341C6433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BA414F-2C42-C23E-6178-E02DCC89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8CB315-7E9D-C9DE-4E69-0B84CF04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5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65BB7-328C-14BB-FB0C-DBC0B0F21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BB7D46-03C6-37E5-B131-C9A458B55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0A3EB-95D9-5A68-22B9-29F57B28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4F311-9E73-9DAA-17F5-15A007528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D20D2-52B4-E5C0-7F93-CB1E7DD1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6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9D8999-37D5-1D2D-2BCF-79D6ECD07D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7C47D-440E-21BB-6309-0154351A37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D339B6-BB1A-38B0-EFB3-2A2C56B5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C4FB01-EDE0-5831-F19E-81AE5C99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D47CB0-ED70-3B12-471E-4AC67FDF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58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5213988" y="-164569"/>
            <a:ext cx="5895989" cy="81129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442" y="-1007442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114"/>
            <a:ext cx="5324627" cy="67637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84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3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55744" y="818600"/>
            <a:ext cx="5083656" cy="69951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843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7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042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7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7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3" y="202368"/>
            <a:ext cx="1023459" cy="10628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37" y="0"/>
            <a:ext cx="4978963" cy="63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69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7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BCFDE-252C-EED1-6610-96DF97BC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DFE17B-1EFF-C91D-1EAF-833D8831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6E9A7-D1CA-44C2-C913-9FC2696DD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C4D7B-3FBD-FE85-93CA-FC8517B0B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3F5B90-C897-56EA-7FDA-6DCD7C79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62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26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451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757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08940"/>
      </p:ext>
    </p:extLst>
  </p:cSld>
  <p:clrMapOvr>
    <a:masterClrMapping/>
  </p:clrMapOvr>
  <p:transition spd="slow" advTm="5000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05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FBC70-2340-AB46-8DF0-01D97CE2F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54A33B-6A98-56A1-4BED-B9FF8422D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0EB63-31D3-E042-96F6-044DC067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817D-741A-2C9C-DBDF-FA96BFDC9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FFA80-F248-0FA5-BFFF-9A1E4740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2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1814F-BFBE-3BDE-E07A-CEE2D72F3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EBEAD-E3CA-6891-944F-44C8AF3C6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92B8A-CEBB-A0BB-D121-565E82F75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7D5F3C-2875-5767-3649-E036024D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F01FB6-017D-F111-E8A6-E0C1BD93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358C6E-68EC-94C5-FA32-26E5C209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DA68C-9747-40A6-812F-ED8D86C0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E30D58-AB8D-CAC3-9145-F3DD69C11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6FC3A-AAB4-0816-53BE-E32DD8BDF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DF3DFB-883C-B50C-1BB1-BA71019DF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CD18FF-560E-2AF3-31B8-B3903E11A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8EF67B-D3F8-F18E-CC5F-77602E4A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8E57D3-D674-B167-7A35-AA68751C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57D9D5-B2FE-3291-139A-69E4895C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04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0A852-F6FF-3B2B-A38B-9D93F295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58C66B-C4AB-BA35-7770-188C77A6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986BF2-08D0-4C01-0483-149C4D8E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8CCA28-1001-6FF1-783E-B9C92BD2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9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59D0EC9-24F4-EF18-0ECE-CDF34770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1B3F216-1DC7-86BD-6E36-68BA6F6E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A168FD-78E1-A344-B950-D1AFEE25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1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1254-A43A-A74B-3C13-72DA70BA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63C333-35D8-C13C-13EA-3C77DA80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48FE3-A325-223F-3E74-A0F085BE0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B9D589-F87B-6ACD-7651-694576BE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E9F26-EE55-44DB-2AE6-4195A3E26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22978-829C-1FDD-09A0-162DFD57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3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21E5D-D480-BDEF-33D2-46C3419D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A29657-1694-E657-6F39-CB0F236C7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188F5-FC31-9735-475C-D7D958D22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BEA5D-DDD0-F469-F6B2-3905B054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AC3C1-BBB0-766D-AD25-847995CE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EE4984-1DF4-FDB6-0284-3E4410BF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13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77FA1-90D8-0CE0-6716-536A46B0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814CB6-644B-61AD-F024-F8066505F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26542-B0DF-0CF7-ED7A-85CDCDA13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53157E-7902-4278-836D-64EB7210C6F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0A79B3-C00A-73DE-F206-543D7825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421746-7F97-1CF7-8A37-CB61F5B79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A680EE-1E84-4C7D-865F-DB4FEA21F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9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3A223CBB-0486-4462-986C-6582C1AFEA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4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u2007u@ya.ru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27853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C3F221F-8830-4B51-8E82-848CFB765C9F}"/>
              </a:ext>
            </a:extLst>
          </p:cNvPr>
          <p:cNvGrpSpPr/>
          <p:nvPr/>
        </p:nvGrpSpPr>
        <p:grpSpPr>
          <a:xfrm>
            <a:off x="496864" y="362425"/>
            <a:ext cx="2570927" cy="1135892"/>
            <a:chOff x="268947" y="310366"/>
            <a:chExt cx="2717141" cy="121839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010D81C-AB73-41D1-BE84-07DEEB40B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9" t="22333" r="24712" b="8310"/>
            <a:stretch/>
          </p:blipFill>
          <p:spPr>
            <a:xfrm>
              <a:off x="268947" y="310366"/>
              <a:ext cx="902736" cy="121839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CFF861E-B3FE-45C1-A7B7-D4C9EF848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7" r="3871"/>
            <a:stretch/>
          </p:blipFill>
          <p:spPr>
            <a:xfrm>
              <a:off x="1171683" y="442233"/>
              <a:ext cx="1814405" cy="95466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1FDCF7-9B65-4EBA-81AD-CCE73386C7C6}"/>
              </a:ext>
            </a:extLst>
          </p:cNvPr>
          <p:cNvSpPr txBox="1"/>
          <p:nvPr/>
        </p:nvSpPr>
        <p:spPr>
          <a:xfrm>
            <a:off x="2059535" y="1972906"/>
            <a:ext cx="8635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искусственный интеллект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3017F-372D-4D4F-A9E9-058E5AEE60AD}"/>
              </a:ext>
            </a:extLst>
          </p:cNvPr>
          <p:cNvSpPr txBox="1"/>
          <p:nvPr/>
        </p:nvSpPr>
        <p:spPr>
          <a:xfrm>
            <a:off x="5111745" y="5789211"/>
            <a:ext cx="387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Екатеринбург 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5002D7-FF75-46DF-B007-57ED5AEB2F61}"/>
              </a:ext>
            </a:extLst>
          </p:cNvPr>
          <p:cNvSpPr txBox="1"/>
          <p:nvPr/>
        </p:nvSpPr>
        <p:spPr>
          <a:xfrm>
            <a:off x="9113967" y="344660"/>
            <a:ext cx="2500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КАФЕДРА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ШАХМАТНОГО ИСКУССТВА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КОМПЬЮТЕРНОЙ 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МАТЕМАТИКИ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45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58809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1987273" y="4607474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55CC8-2AE8-442D-92DA-1E27F27D8638}"/>
              </a:ext>
            </a:extLst>
          </p:cNvPr>
          <p:cNvSpPr txBox="1"/>
          <p:nvPr/>
        </p:nvSpPr>
        <p:spPr>
          <a:xfrm>
            <a:off x="358588" y="191040"/>
            <a:ext cx="11579621" cy="2256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искусственный интеллект?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Мнение директора Института системного программирования РАН РФ,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доктора физико-математических наук, академика РАН РФ, профессора РАН РФ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Аветисян А. И. –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ИИ это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технология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0C844-D463-48D5-8823-28C9FFF0FEB7}"/>
              </a:ext>
            </a:extLst>
          </p:cNvPr>
          <p:cNvSpPr txBox="1"/>
          <p:nvPr/>
        </p:nvSpPr>
        <p:spPr>
          <a:xfrm>
            <a:off x="129882" y="2698376"/>
            <a:ext cx="3515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ИИ это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IT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технология,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следовательно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ptos" panose="02110004020202020204"/>
                <a:ea typeface="+mn-ea"/>
                <a:cs typeface="+mn-cs"/>
              </a:rPr>
              <a:t>ИИ это программа для ЭВМ и данные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T_технология_ИИ">
            <a:hlinkClick r:id="" action="ppaction://media"/>
            <a:extLst>
              <a:ext uri="{FF2B5EF4-FFF2-40B4-BE49-F238E27FC236}">
                <a16:creationId xmlns:a16="http://schemas.microsoft.com/office/drawing/2014/main" id="{686556ED-0A6D-4D09-B9FA-073D231D2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7588" y="2180377"/>
            <a:ext cx="6858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138C74-9540-4C49-B350-BE1DC2D9A3A5}"/>
              </a:ext>
            </a:extLst>
          </p:cNvPr>
          <p:cNvSpPr/>
          <p:nvPr/>
        </p:nvSpPr>
        <p:spPr>
          <a:xfrm>
            <a:off x="582707" y="390526"/>
            <a:ext cx="10838328" cy="5511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>
              <a:spcAft>
                <a:spcPts val="500"/>
              </a:spcAft>
              <a:defRPr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программы, которые сегодня относят к классу интеллектуальных, никакого отношения к ИИ не имеют, они образуют </a:t>
            </a:r>
            <a:r>
              <a:rPr lang="ru-RU" sz="4000" b="1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</a:t>
            </a:r>
            <a:r>
              <a:rPr lang="ru-RU" sz="4000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ИИ</a:t>
            </a:r>
            <a:r>
              <a:rPr lang="ru-RU" sz="4000" b="1" u="sng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49580" algn="just">
              <a:spcAft>
                <a:spcPts val="800"/>
              </a:spcAft>
              <a:defRPr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технологии ИИ образуют то, что принято называть 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слабый искусственный интеллект</a:t>
            </a:r>
            <a:r>
              <a:rPr lang="ru-RU" sz="32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800"/>
              </a:spcAft>
              <a:defRPr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настоящее время стало понятным, что будущее за</a:t>
            </a:r>
          </a:p>
          <a:p>
            <a:pPr lvl="0" algn="just">
              <a:spcAft>
                <a:spcPts val="800"/>
              </a:spcAft>
              <a:defRPr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сильным искусственным интеллектом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spcAft>
                <a:spcPts val="800"/>
              </a:spcAft>
              <a:defRPr/>
            </a:pP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32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технологиями которых пока еще нет.</a:t>
            </a:r>
            <a:endParaRPr lang="ru-RU" sz="3200" i="1" u="sng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6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98612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8D1634-08F0-4D6F-B7B7-FF45B9A501DC}"/>
              </a:ext>
            </a:extLst>
          </p:cNvPr>
          <p:cNvSpPr/>
          <p:nvPr/>
        </p:nvSpPr>
        <p:spPr>
          <a:xfrm>
            <a:off x="339634" y="1129824"/>
            <a:ext cx="11520672" cy="5521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0000"/>
              </a:lnSpc>
              <a:defRPr/>
            </a:pP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Любая ЭВМ создает на выходе данные и всё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Применение ЭВМ принято всеми, и устранить данное </a:t>
            </a:r>
            <a:r>
              <a:rPr lang="ru-RU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достижение интеллекта 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человека нельзя. </a:t>
            </a:r>
          </a:p>
          <a:p>
            <a:pPr indent="450215" algn="just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компании </a:t>
            </a:r>
            <a:r>
              <a:rPr lang="en-US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artner (исследовательская компания (США), которая специализируется на изучении рынка информационных технологий) в настоящее время в мире работает:</a:t>
            </a:r>
            <a:endParaRPr lang="ru-RU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персональных компьютеров более </a:t>
            </a:r>
            <a:r>
              <a:rPr lang="ru-RU" sz="23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миллиардов;</a:t>
            </a:r>
            <a:endParaRPr lang="ru-RU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мобильных устройств более </a:t>
            </a:r>
            <a:r>
              <a:rPr lang="ru-RU" sz="23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миллиардов, ожидается к 2025 году 18,22 миллиарда;</a:t>
            </a:r>
            <a:endParaRPr lang="ru-RU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общественно известных суперкомпьютеров около </a:t>
            </a:r>
            <a:r>
              <a:rPr lang="ru-RU" sz="23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серверов, если считать по </a:t>
            </a:r>
            <a:r>
              <a:rPr lang="en-US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Р-адресам, (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IPv4, полагая один сервер, один  </a:t>
            </a:r>
            <a:r>
              <a:rPr lang="en-US" sz="23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-адрес</a:t>
            </a:r>
            <a:r>
              <a:rPr lang="ru-RU" sz="20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2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300" b="1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миллиарда.</a:t>
            </a:r>
            <a:endParaRPr lang="ru-RU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Уже десятки миллиардов ЭВМ создают (оцените сами) сотни, или тысячи миллиардов данных. 	</a:t>
            </a:r>
          </a:p>
          <a:p>
            <a:pPr indent="450215" algn="just">
              <a:lnSpc>
                <a:spcPct val="110000"/>
              </a:lnSpc>
              <a:defRPr/>
            </a:pPr>
            <a:r>
              <a:rPr lang="ru-RU" sz="2300" dirty="0">
                <a:solidFill>
                  <a:srgbClr val="34313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3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EE407-2174-41BA-8704-BE567877B544}"/>
              </a:ext>
            </a:extLst>
          </p:cNvPr>
          <p:cNvSpPr txBox="1"/>
          <p:nvPr/>
        </p:nvSpPr>
        <p:spPr>
          <a:xfrm>
            <a:off x="1204111" y="391159"/>
            <a:ext cx="95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Искусственный интеллект - ЭВМ</a:t>
            </a:r>
          </a:p>
        </p:txBody>
      </p:sp>
    </p:spTree>
    <p:extLst>
      <p:ext uri="{BB962C8B-B14F-4D97-AF65-F5344CB8AC3E}">
        <p14:creationId xmlns:p14="http://schemas.microsoft.com/office/powerpoint/2010/main" val="3462119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2202D-1329-431E-9BC0-8930ACBC2993}"/>
              </a:ext>
            </a:extLst>
          </p:cNvPr>
          <p:cNvSpPr txBox="1"/>
          <p:nvPr/>
        </p:nvSpPr>
        <p:spPr>
          <a:xfrm>
            <a:off x="656771" y="445976"/>
            <a:ext cx="1084729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ИИ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1943 год - математическая модель биологического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предложена Уорреном Мак - Каллоком (нейробиолог)  и Уолтером Питтсом (логик);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1950 г. века американский нейрофизиолог Фрэнк Розенблатт разработал математическую модель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персептрон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Перцептрон стал одной из </a:t>
            </a:r>
            <a:r>
              <a:rPr lang="ru-RU" sz="280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первых моделей нейросетей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«Марк-1» — первым в мире </a:t>
            </a:r>
            <a:r>
              <a:rPr lang="ru-RU" sz="280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нейрокомпьютером.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На 2-х месячном семинаре 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Дартмуте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летом 1956 года определена новая наука «</a:t>
            </a:r>
            <a:r>
              <a:rPr lang="ru-RU" sz="320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ИИ не получил широкого применения из-за большого времени решения задач.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Проблема могла быть решена при увеличение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быстродействия ЭВМ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0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4828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27F3AF-097E-4416-8B32-93B1A4F62C78}"/>
              </a:ext>
            </a:extLst>
          </p:cNvPr>
          <p:cNvSpPr/>
          <p:nvPr/>
        </p:nvSpPr>
        <p:spPr>
          <a:xfrm>
            <a:off x="1649506" y="417400"/>
            <a:ext cx="10121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достижения ИИ связаны с быстродействием ЭВМ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69F836-120B-42CA-B463-7485CE54C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648" y="1109817"/>
            <a:ext cx="7650435" cy="4581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0A79D8-5DFD-48EB-9504-548583C5A7E3}"/>
              </a:ext>
            </a:extLst>
          </p:cNvPr>
          <p:cNvSpPr txBox="1"/>
          <p:nvPr/>
        </p:nvSpPr>
        <p:spPr>
          <a:xfrm>
            <a:off x="2160494" y="6017021"/>
            <a:ext cx="10584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Стало понятно, для ИИ необходимы суперэвм и они появились.</a:t>
            </a:r>
          </a:p>
        </p:txBody>
      </p:sp>
    </p:spTree>
    <p:extLst>
      <p:ext uri="{BB962C8B-B14F-4D97-AF65-F5344CB8AC3E}">
        <p14:creationId xmlns:p14="http://schemas.microsoft.com/office/powerpoint/2010/main" val="1581077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-5584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B10DC4A-F5FF-432F-8800-C2034C564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1496" y="67994"/>
            <a:ext cx="886561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Суперкомпьютеры для ИИ</a:t>
            </a:r>
            <a:endParaRPr kumimoji="0" lang="ru-RU" altLang="ru-RU" sz="4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B8FCE9C6-3FFB-43EB-912E-CECB798CEB39}"/>
              </a:ext>
            </a:extLst>
          </p:cNvPr>
          <p:cNvGraphicFramePr>
            <a:graphicFrameLocks noGrp="1"/>
          </p:cNvGraphicFramePr>
          <p:nvPr/>
        </p:nvGraphicFramePr>
        <p:xfrm>
          <a:off x="2488184" y="796495"/>
          <a:ext cx="7581528" cy="3594089"/>
        </p:xfrm>
        <a:graphic>
          <a:graphicData uri="http://schemas.openxmlformats.org/drawingml/2006/table">
            <a:tbl>
              <a:tblPr firstRow="1" firstCol="1" bandRow="1"/>
              <a:tblGrid>
                <a:gridCol w="3377306">
                  <a:extLst>
                    <a:ext uri="{9D8B030D-6E8A-4147-A177-3AD203B41FA5}">
                      <a16:colId xmlns:a16="http://schemas.microsoft.com/office/drawing/2014/main" val="4151069370"/>
                    </a:ext>
                  </a:extLst>
                </a:gridCol>
                <a:gridCol w="1353760">
                  <a:extLst>
                    <a:ext uri="{9D8B030D-6E8A-4147-A177-3AD203B41FA5}">
                      <a16:colId xmlns:a16="http://schemas.microsoft.com/office/drawing/2014/main" val="2664251844"/>
                    </a:ext>
                  </a:extLst>
                </a:gridCol>
                <a:gridCol w="1832563">
                  <a:extLst>
                    <a:ext uri="{9D8B030D-6E8A-4147-A177-3AD203B41FA5}">
                      <a16:colId xmlns:a16="http://schemas.microsoft.com/office/drawing/2014/main" val="1944076489"/>
                    </a:ext>
                  </a:extLst>
                </a:gridCol>
                <a:gridCol w="1017899">
                  <a:extLst>
                    <a:ext uri="{9D8B030D-6E8A-4147-A177-3AD203B41FA5}">
                      <a16:colId xmlns:a16="http://schemas.microsoft.com/office/drawing/2014/main" val="503585601"/>
                    </a:ext>
                  </a:extLst>
                </a:gridCol>
              </a:tblGrid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Местоположение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356057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SUPERCOMPUTER FUGAKU 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Япония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22342"/>
                  </a:ext>
                </a:extLst>
              </a:tr>
              <a:tr h="568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SUMMIT IBM POWER SYSTEMS AC92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286067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SIERRA IBM POWER SYSTEMS S922LC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095296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SUNWAY TAIHULIGHT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Китай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603932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SELENE NVIDIA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71285"/>
                  </a:ext>
                </a:extLst>
              </a:tr>
              <a:tr h="5042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Червоненкис «Яндекс»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>
                        <a:lumMod val="25000"/>
                        <a:lumOff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PFLOPS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1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1547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E88EB2-1C82-43F9-9611-50F589B73CF6}"/>
                  </a:ext>
                </a:extLst>
              </p:cNvPr>
              <p:cNvSpPr txBox="1"/>
              <p:nvPr/>
            </p:nvSpPr>
            <p:spPr>
              <a:xfrm>
                <a:off x="966880" y="4429918"/>
                <a:ext cx="10227075" cy="711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Мощность измеряются во «флопсах» (FLOPS) — количестве операций с числами с плавающей точкой в секунду.  Величина </a:t>
                </a:r>
                <a:r>
                  <a:rPr kumimoji="0" lang="ru-RU" alt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PFLOPS</a:t>
                </a:r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(«петафлопс») —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altLang="ru-RU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kumimoji="0" lang="ru-RU" altLang="ru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«флопс».</a:t>
                </a: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E88EB2-1C82-43F9-9611-50F589B7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80" y="4429918"/>
                <a:ext cx="10227075" cy="711413"/>
              </a:xfrm>
              <a:prstGeom prst="rect">
                <a:avLst/>
              </a:prstGeom>
              <a:blipFill>
                <a:blip r:embed="rId2"/>
                <a:stretch>
                  <a:fillRect l="-656" t="-5172" r="-179" b="-155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B7F06AB-0877-426C-B97D-C0729A71EF3E}"/>
                  </a:ext>
                </a:extLst>
              </p:cNvPr>
              <p:cNvSpPr/>
              <p:nvPr/>
            </p:nvSpPr>
            <p:spPr>
              <a:xfrm>
                <a:off x="2117430" y="5141331"/>
                <a:ext cx="9762884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Моделирование 1 сек. активности 1% мозга на суперкомпьютере Sunway Taihulight (КНР) занимает около 4 минут машинного времени. Содержит 10,5 млн процессорных ядер, занимает </a:t>
                </a:r>
                <a:r>
                  <a:rPr kumimoji="0" lang="ru-RU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</a:t>
                </a:r>
                <a:r>
                  <a:rPr kumimoji="0" lang="ru-RU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1000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м</m:t>
                        </m:r>
                      </m:e>
                      <m:sup>
                        <m:r>
                          <a:rPr kumimoji="0" lang="ru-RU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highlight>
                              <a:srgbClr val="FFFF00"/>
                            </a:highligh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ru-RU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площади и потребляет </a:t>
                </a:r>
                <a:r>
                  <a:rPr kumimoji="0" lang="ru-RU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Symbol" panose="05050102010706020507" pitchFamily="18" charset="2"/>
                  </a:rPr>
                  <a:t> 16 МВт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ptos" panose="02110004020202020204"/>
                  <a:ea typeface="+mn-ea"/>
                </a:endParaRPr>
              </a:p>
            </p:txBody>
          </p:sp>
        </mc:Choice>
        <mc:Fallback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4B7F06AB-0877-426C-B97D-C0729A71EF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430" y="5141331"/>
                <a:ext cx="9762884" cy="1107996"/>
              </a:xfrm>
              <a:prstGeom prst="rect">
                <a:avLst/>
              </a:prstGeom>
              <a:blipFill>
                <a:blip r:embed="rId3"/>
                <a:stretch>
                  <a:fillRect l="-811" t="-3297" r="-1561" b="-98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82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A4773FAD-747D-475A-98ED-A31960396029}"/>
                  </a:ext>
                </a:extLst>
              </p:cNvPr>
              <p:cNvSpPr/>
              <p:nvPr/>
            </p:nvSpPr>
            <p:spPr>
              <a:xfrm>
                <a:off x="1981200" y="194938"/>
                <a:ext cx="8525435" cy="3385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29D3E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Искусственный интеллект  и компьютерные технологии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ЕСТЕСТВЕННЫЙ (ЧЕЛОВЕЧЕСКИЙ) МОЗГ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Число нейронов в мозге человека 80*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0436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Число синапсов в мозге человека 150*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Число молекулярных переключателей на каждом синапсе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0436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Общее число молекулярных переключателей (логических элементов) в мозге человека 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1,5*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A342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A4773FAD-747D-475A-98ED-A319603960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94938"/>
                <a:ext cx="8525435" cy="3385542"/>
              </a:xfrm>
              <a:prstGeom prst="rect">
                <a:avLst/>
              </a:prstGeom>
              <a:blipFill>
                <a:blip r:embed="rId2"/>
                <a:stretch>
                  <a:fillRect t="-1982" b="-32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C65C48F6-7813-4B8A-AAC4-91EFAB8BC426}"/>
                  </a:ext>
                </a:extLst>
              </p:cNvPr>
              <p:cNvSpPr/>
              <p:nvPr/>
            </p:nvSpPr>
            <p:spPr>
              <a:xfrm>
                <a:off x="1917696" y="3612455"/>
                <a:ext cx="9781244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ИСКУССТВЕННЫЙ («ЖЕЛЕЗНЫЙ») МОЗГ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Энергия, потребляемая одним ЛЭ микропроцессора в час (при тактовой частоте 5 ГГц) - 4,8*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Дж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Энергия, затрачиваемая «железным» аналогом человеческого мозга, в час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1,5*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637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х 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4,8*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=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7,2*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ru-RU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0436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Дж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	Или, учитывая, что 1 МДж 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0637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04363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0,227 КВт час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3241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                               1,63 ГВт час</a:t>
                </a: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C65C48F6-7813-4B8A-AAC4-91EFAB8BC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696" y="3612455"/>
                <a:ext cx="9781244" cy="2985433"/>
              </a:xfrm>
              <a:prstGeom prst="rect">
                <a:avLst/>
              </a:prstGeom>
              <a:blipFill>
                <a:blip r:embed="rId3"/>
                <a:stretch>
                  <a:fillRect l="-998" t="-1227" b="-38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058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FFFE67-3918-4ACC-A51D-D41D555FA652}"/>
              </a:ext>
            </a:extLst>
          </p:cNvPr>
          <p:cNvSpPr/>
          <p:nvPr/>
        </p:nvSpPr>
        <p:spPr>
          <a:xfrm>
            <a:off x="3363314" y="35705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lvl="0" algn="ctr">
              <a:spcBef>
                <a:spcPts val="1800"/>
              </a:spcBef>
              <a:defRPr/>
            </a:pPr>
            <a:r>
              <a:rPr lang="ru-RU" sz="28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и компьютерные технологии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BE68ED-2700-4823-AA73-E7ECD2FCF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62" y="1324218"/>
            <a:ext cx="7755106" cy="53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3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6B3FCE-2176-4F8A-805A-76251E41803B}"/>
              </a:ext>
            </a:extLst>
          </p:cNvPr>
          <p:cNvSpPr/>
          <p:nvPr/>
        </p:nvSpPr>
        <p:spPr>
          <a:xfrm>
            <a:off x="3576918" y="28343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интеллект  и компьютерные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D99D6A64-32DD-4909-ABC0-D07C2BF320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1880"/>
                  </p:ext>
                </p:extLst>
              </p:nvPr>
            </p:nvGraphicFramePr>
            <p:xfrm>
              <a:off x="2409948" y="1274345"/>
              <a:ext cx="7531223" cy="283464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343705">
                      <a:extLst>
                        <a:ext uri="{9D8B030D-6E8A-4147-A177-3AD203B41FA5}">
                          <a16:colId xmlns:a16="http://schemas.microsoft.com/office/drawing/2014/main" val="3317859552"/>
                        </a:ext>
                      </a:extLst>
                    </a:gridCol>
                    <a:gridCol w="3012489">
                      <a:extLst>
                        <a:ext uri="{9D8B030D-6E8A-4147-A177-3AD203B41FA5}">
                          <a16:colId xmlns:a16="http://schemas.microsoft.com/office/drawing/2014/main" val="2818831436"/>
                        </a:ext>
                      </a:extLst>
                    </a:gridCol>
                    <a:gridCol w="2175029">
                      <a:extLst>
                        <a:ext uri="{9D8B030D-6E8A-4147-A177-3AD203B41FA5}">
                          <a16:colId xmlns:a16="http://schemas.microsoft.com/office/drawing/2014/main" val="563762745"/>
                        </a:ext>
                      </a:extLst>
                    </a:gridCol>
                  </a:tblGrid>
                  <a:tr h="114395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Суперкомпьютер с производительностью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20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sz="2400" b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Flops</a:t>
                          </a:r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32400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460164"/>
                      </a:ext>
                    </a:extLst>
                  </a:tr>
                  <a:tr h="73582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4х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ru-RU" sz="2400" b="0" i="1" smtClean="0">
                                      <a:solidFill>
                                        <a:schemeClr val="accent3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68761"/>
                      </a:ext>
                    </a:extLst>
                  </a:tr>
                  <a:tr h="79197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5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>
                <a:extLst>
                  <a:ext uri="{FF2B5EF4-FFF2-40B4-BE49-F238E27FC236}">
                    <a16:creationId xmlns:a16="http://schemas.microsoft.com/office/drawing/2014/main" id="{D99D6A64-32DD-4909-ABC0-D07C2BF320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1880"/>
                  </p:ext>
                </p:extLst>
              </p:nvPr>
            </p:nvGraphicFramePr>
            <p:xfrm>
              <a:off x="2409948" y="1274345"/>
              <a:ext cx="7531223" cy="283464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343705">
                      <a:extLst>
                        <a:ext uri="{9D8B030D-6E8A-4147-A177-3AD203B41FA5}">
                          <a16:colId xmlns:a16="http://schemas.microsoft.com/office/drawing/2014/main" val="3317859552"/>
                        </a:ext>
                      </a:extLst>
                    </a:gridCol>
                    <a:gridCol w="3012489">
                      <a:extLst>
                        <a:ext uri="{9D8B030D-6E8A-4147-A177-3AD203B41FA5}">
                          <a16:colId xmlns:a16="http://schemas.microsoft.com/office/drawing/2014/main" val="2818831436"/>
                        </a:ext>
                      </a:extLst>
                    </a:gridCol>
                    <a:gridCol w="2175029">
                      <a:extLst>
                        <a:ext uri="{9D8B030D-6E8A-4147-A177-3AD203B41FA5}">
                          <a16:colId xmlns:a16="http://schemas.microsoft.com/office/drawing/2014/main" val="563762745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8138" t="-4103" r="-73077" b="-15025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32400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4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Человеческий мозг</a:t>
                          </a:r>
                        </a:p>
                        <a:p>
                          <a:endParaRPr lang="ru-RU" sz="24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460164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Занимаемый объем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78138" t="-149265" r="-73077" b="-11544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0,0015 м3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68761"/>
                      </a:ext>
                    </a:extLst>
                  </a:tr>
                  <a:tr h="8229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Энергопотребление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ГВатт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ru-RU" sz="2400" b="0" dirty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Ватт</a:t>
                          </a:r>
                        </a:p>
                        <a:p>
                          <a:pPr algn="ctr"/>
                          <a:endParaRPr lang="ru-RU" sz="2400" b="0" dirty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472C4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35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347C1-0931-4251-801F-A4E5EA9CCD02}"/>
                  </a:ext>
                </a:extLst>
              </p:cNvPr>
              <p:cNvSpPr/>
              <p:nvPr/>
            </p:nvSpPr>
            <p:spPr>
              <a:xfrm>
                <a:off x="2297097" y="4010671"/>
                <a:ext cx="9712031" cy="16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Технологический предел микропроцессорной элементной базы: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частота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Гц (сейчас уже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400" i="1">
                            <a:solidFill>
                              <a:srgbClr val="284166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Гц);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ru-RU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2400" dirty="0">
                    <a:solidFill>
                      <a:srgbClr val="2841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топологический размер - 3~5 нм (сейчас уже 7~10 нм).</a:t>
                </a: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24347C1-0931-4251-801F-A4E5EA9CCD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097" y="4010671"/>
                <a:ext cx="9712031" cy="1687963"/>
              </a:xfrm>
              <a:prstGeom prst="rect">
                <a:avLst/>
              </a:prstGeom>
              <a:blipFill>
                <a:blip r:embed="rId3"/>
                <a:stretch>
                  <a:fillRect l="-1004" b="-7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D95A20A-13E4-4C88-8D9F-2E23728851EB}"/>
              </a:ext>
            </a:extLst>
          </p:cNvPr>
          <p:cNvSpPr/>
          <p:nvPr/>
        </p:nvSpPr>
        <p:spPr>
          <a:xfrm>
            <a:off x="2297097" y="5727746"/>
            <a:ext cx="8469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 моделей естественного интеллекта под вопросом. </a:t>
            </a:r>
          </a:p>
        </p:txBody>
      </p:sp>
    </p:spTree>
    <p:extLst>
      <p:ext uri="{BB962C8B-B14F-4D97-AF65-F5344CB8AC3E}">
        <p14:creationId xmlns:p14="http://schemas.microsoft.com/office/powerpoint/2010/main" val="4263502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5022FC-A76D-4AAC-9F8D-B447C8FB6787}"/>
              </a:ext>
            </a:extLst>
          </p:cNvPr>
          <p:cNvSpPr/>
          <p:nvPr/>
        </p:nvSpPr>
        <p:spPr>
          <a:xfrm>
            <a:off x="542364" y="111623"/>
            <a:ext cx="111072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И, наконец, наша современность. Что такое большие языковые модели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language models - </a:t>
            </a:r>
            <a:r>
              <a:rPr lang="ru-RU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LLM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Языковые модели 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системы, алгоритмы, которые присваивают вероятности последовательностям текста. Получив исходный текст, они используют эти вероятности для создания нового текста. </a:t>
            </a:r>
          </a:p>
          <a:p>
            <a:pPr algn="just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языковые модели 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(LLM) - такие как системы GPT, представляют собой языковые модели, использующие гигантские искусственные нейронные сети. </a:t>
            </a:r>
          </a:p>
          <a:p>
            <a:pPr algn="just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(Generative </a:t>
            </a:r>
            <a:r>
              <a:rPr lang="ru-RU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Pretrained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</a:t>
            </a: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генеративный пред обученный трансформер - архитектура глубоких нейронных сетей, предназначенная для обработки последовательностей, которая чаще всего используется в больших языковых моделях. </a:t>
            </a:r>
          </a:p>
        </p:txBody>
      </p:sp>
    </p:spTree>
    <p:extLst>
      <p:ext uri="{BB962C8B-B14F-4D97-AF65-F5344CB8AC3E}">
        <p14:creationId xmlns:p14="http://schemas.microsoft.com/office/powerpoint/2010/main" val="817807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52251" y="-12192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6D98F-BECC-4857-B270-0E8DA386421D}"/>
              </a:ext>
            </a:extLst>
          </p:cNvPr>
          <p:cNvSpPr txBox="1"/>
          <p:nvPr/>
        </p:nvSpPr>
        <p:spPr>
          <a:xfrm flipH="1">
            <a:off x="509184" y="262249"/>
            <a:ext cx="11324984" cy="538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Часовских Виктор Петрович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Доктор технических наук, профессор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Академии Военных Наук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 Российской Академии Естествознания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Дважды лауреат премии Губернатора Свердловской области в сфере информационных технологий.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 и соавтор 18 монографий, 14 учебников, 390 научных статей, 68 свидетельств о Государственной регистрации программ и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баз данных для ЭВМ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F814DC-504E-4780-BD0A-ADF7CFE432E1}"/>
              </a:ext>
            </a:extLst>
          </p:cNvPr>
          <p:cNvSpPr/>
          <p:nvPr/>
        </p:nvSpPr>
        <p:spPr>
          <a:xfrm>
            <a:off x="5103265" y="5659580"/>
            <a:ext cx="252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u2007u@ya.ru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vikchas.ru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61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71718" y="-731145"/>
            <a:ext cx="12192000" cy="7589145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8964614-EA7D-4AEE-BF0A-4ADC69D86609}"/>
              </a:ext>
            </a:extLst>
          </p:cNvPr>
          <p:cNvSpPr/>
          <p:nvPr/>
        </p:nvSpPr>
        <p:spPr>
          <a:xfrm>
            <a:off x="439270" y="185345"/>
            <a:ext cx="7404847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GPT-3 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17.5 миллиардов параметров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GPT- 4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1.76 триллиона параметров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WuDao 2.0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1,76 триллиона параметров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GPT-</a:t>
            </a:r>
            <a:r>
              <a:rPr lang="ru-RU" sz="2400" b="1" dirty="0">
                <a:solidFill>
                  <a:srgbClr val="CC33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ru-RU" sz="24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17,5 триллиона параметров</a:t>
            </a:r>
            <a:endParaRPr lang="ru-RU" sz="24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суперкомпьютера Stargate с поддержкой ИИ $100 млрд</a:t>
            </a:r>
            <a:endParaRPr lang="ru-RU" sz="24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5 гигаватт энергии, запланировано пять таких суперкомпьютеров на территории США</a:t>
            </a:r>
            <a:endParaRPr lang="ru-RU" sz="24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DeepSeek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671 миллиардов параметров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A044B8-8206-4037-BAD2-F5D12DECF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096" y="55335"/>
            <a:ext cx="5151566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43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134471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A35B02-3226-4B3B-B4FD-41554BB01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36" y="603557"/>
            <a:ext cx="8376589" cy="48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3782A-5340-46EE-95FE-5F5146078785}"/>
              </a:ext>
            </a:extLst>
          </p:cNvPr>
          <p:cNvSpPr txBox="1"/>
          <p:nvPr/>
        </p:nvSpPr>
        <p:spPr>
          <a:xfrm>
            <a:off x="311974" y="817371"/>
            <a:ext cx="3133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– 200га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Охлаждение – 2 мл. 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16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Гват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03440-DC1C-4DA3-82DD-5C1DAECF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968" y="603557"/>
            <a:ext cx="2578875" cy="6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92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11157" y="0"/>
            <a:ext cx="12192000" cy="6750423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B71AB3-4458-46A4-B422-194ACBED5599}"/>
              </a:ext>
            </a:extLst>
          </p:cNvPr>
          <p:cNvSpPr/>
          <p:nvPr/>
        </p:nvSpPr>
        <p:spPr>
          <a:xfrm>
            <a:off x="932329" y="668985"/>
            <a:ext cx="1055017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на апрель 2024 года, в общем парке суперкомпьютеров по странам было следующее количество машин:</a:t>
            </a:r>
          </a:p>
          <a:p>
            <a:pPr algn="ctr">
              <a:spcAft>
                <a:spcPts val="60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Саудовская Аравия -7;  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Россия – 7;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Бразилия — 9; 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Япония — 32; 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Германия — 36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Китай — 104; 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США — 161. 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5DEFF4-382E-4B6B-B66B-D57B48B1E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45" y="1811465"/>
            <a:ext cx="7049111" cy="43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1EE8D-0799-54BE-34C2-304C8D7FC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025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72A28E-0935-FAAA-6C06-A98DF5EE75D2}"/>
              </a:ext>
            </a:extLst>
          </p:cNvPr>
          <p:cNvSpPr txBox="1"/>
          <p:nvPr/>
        </p:nvSpPr>
        <p:spPr>
          <a:xfrm>
            <a:off x="11629015" y="6790125"/>
            <a:ext cx="376519" cy="3497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36000" tIns="36000" rIns="36000" b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60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0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50536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4258235" y="366044"/>
            <a:ext cx="2805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ЧЕЛОВЕК и ЭВМ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25670C-3F63-44D7-A10C-5ABA35C9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08" y="1298719"/>
            <a:ext cx="6763658" cy="3882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D7A1B7-3F05-4141-BCA2-F6AD649EEFFA}"/>
              </a:ext>
            </a:extLst>
          </p:cNvPr>
          <p:cNvSpPr txBox="1"/>
          <p:nvPr/>
        </p:nvSpPr>
        <p:spPr>
          <a:xfrm>
            <a:off x="358006" y="1546730"/>
            <a:ext cx="25032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ЭВМ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Искусственный нейрон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Искусственная нейронная сеть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383FD-154B-4D2D-B47A-919AD84D1ACC}"/>
              </a:ext>
            </a:extLst>
          </p:cNvPr>
          <p:cNvSpPr txBox="1"/>
          <p:nvPr/>
        </p:nvSpPr>
        <p:spPr>
          <a:xfrm>
            <a:off x="9856070" y="1854506"/>
            <a:ext cx="2067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Головной мозг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Интеллект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Сознание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Нейронная сеть</a:t>
            </a:r>
          </a:p>
        </p:txBody>
      </p:sp>
    </p:spTree>
    <p:extLst>
      <p:ext uri="{BB962C8B-B14F-4D97-AF65-F5344CB8AC3E}">
        <p14:creationId xmlns:p14="http://schemas.microsoft.com/office/powerpoint/2010/main" val="1199487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108904" y="151462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77058-2BAA-42AC-8342-7C0F47903843}"/>
              </a:ext>
            </a:extLst>
          </p:cNvPr>
          <p:cNvSpPr txBox="1"/>
          <p:nvPr/>
        </p:nvSpPr>
        <p:spPr>
          <a:xfrm flipH="1">
            <a:off x="2757659" y="494344"/>
            <a:ext cx="8071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ЕСТЕССТВЕННЫЙ ИНТЕЛЛЕКТ – ГОЛОВНОЙ МОЗГ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AB6D5-BEEF-4082-85B8-C62F3C046C89}"/>
              </a:ext>
            </a:extLst>
          </p:cNvPr>
          <p:cNvSpPr txBox="1"/>
          <p:nvPr/>
        </p:nvSpPr>
        <p:spPr>
          <a:xfrm>
            <a:off x="458681" y="1074510"/>
            <a:ext cx="538630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Татьяна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Черниговская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Мозга человека -  78% воды, 15% жира, а остальное — белки, гидрат калия и соль.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ничего более сложного и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неизученного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 Вселенной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0CB0B-D94E-4B3A-9D34-D0D2E779D633}"/>
              </a:ext>
            </a:extLst>
          </p:cNvPr>
          <p:cNvSpPr txBox="1"/>
          <p:nvPr/>
        </p:nvSpPr>
        <p:spPr>
          <a:xfrm>
            <a:off x="5939822" y="1207077"/>
            <a:ext cx="60716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Нейрон мозга</a:t>
            </a:r>
            <a:r>
              <a:rPr lang="ru-RU" sz="2800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 в 1837 году Яном Пуркине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чех, физиолог.</a:t>
            </a:r>
          </a:p>
          <a:p>
            <a:pPr lvl="0"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Головной мозг состоит из нейронов. </a:t>
            </a:r>
          </a:p>
          <a:p>
            <a:pPr lvl="0">
              <a:defRPr/>
            </a:pPr>
            <a:r>
              <a:rPr lang="ru-RU" sz="28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нейронов в головном мозге </a:t>
            </a:r>
            <a:r>
              <a:rPr lang="ru-RU" sz="2800" b="1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аналоговое и цифровое</a:t>
            </a:r>
            <a:r>
              <a:rPr lang="ru-RU" sz="28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Химизм в нейроне идет постоянно, к нему добавляется импульс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B0692A-AFB7-48FA-BA30-8CF34397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2077" y="1129823"/>
            <a:ext cx="2120356" cy="1855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B2E3E3-3546-465B-9C7D-316FB7092041}"/>
              </a:ext>
            </a:extLst>
          </p:cNvPr>
          <p:cNvSpPr txBox="1"/>
          <p:nvPr/>
        </p:nvSpPr>
        <p:spPr>
          <a:xfrm>
            <a:off x="2785829" y="997566"/>
            <a:ext cx="30035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Татьяна Владимировна Черниговская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доктор биологических наук, российский учёный в области нейронауки, психолингвистики и теории сознания. </a:t>
            </a:r>
            <a:endParaRPr lang="ru-RU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72B43C-26E2-40D7-84B2-702378852788}"/>
              </a:ext>
            </a:extLst>
          </p:cNvPr>
          <p:cNvSpPr txBox="1"/>
          <p:nvPr/>
        </p:nvSpPr>
        <p:spPr>
          <a:xfrm>
            <a:off x="2182144" y="5707085"/>
            <a:ext cx="9829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настоящего времени нет понимания того, что такое головной мозг, как он функционирует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46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39E4F3-D871-4B17-B8DF-0A0F7152D71D}"/>
              </a:ext>
            </a:extLst>
          </p:cNvPr>
          <p:cNvSpPr/>
          <p:nvPr/>
        </p:nvSpPr>
        <p:spPr>
          <a:xfrm>
            <a:off x="591672" y="154951"/>
            <a:ext cx="1090108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/>
            <a:endParaRPr lang="ru-RU" sz="3200" dirty="0">
              <a:solidFill>
                <a:srgbClr val="2525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мнение крупнейшего, всемирно известного нейрохирурга академика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Николаевича Коновалова. </a:t>
            </a: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Золотую медаль Герой Труда России под №1 получил Александр Николаевич. </a:t>
            </a:r>
          </a:p>
          <a:p>
            <a:pPr lvl="0" indent="539750" algn="just"/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счету Коновалова 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тысяч операций на мозге</a:t>
            </a:r>
            <a:r>
              <a:rPr lang="ru-RU" sz="3200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сложных. В том числе и таких, которые раньше никто и нигде не проводил. </a:t>
            </a:r>
          </a:p>
          <a:p>
            <a:pPr lvl="0" indent="539750" algn="just"/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премии Нейрохирургического Общества Уолтера Э. Дэнди (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лучшим нейрохирургом в мире</a:t>
            </a:r>
            <a:r>
              <a:rPr lang="ru-RU" sz="3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200" dirty="0">
              <a:solidFill>
                <a:prstClr val="black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6636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-15582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Коновалов о мозге">
            <a:hlinkClick r:id="" action="ppaction://media"/>
            <a:extLst>
              <a:ext uri="{FF2B5EF4-FFF2-40B4-BE49-F238E27FC236}">
                <a16:creationId xmlns:a16="http://schemas.microsoft.com/office/drawing/2014/main" id="{2CAE8EBC-FBE4-4840-9B53-3A3B6AF44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768" y="524160"/>
            <a:ext cx="9563211" cy="541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9346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21359A-8903-4214-8287-7AE2F3CD83FD}"/>
              </a:ext>
            </a:extLst>
          </p:cNvPr>
          <p:cNvSpPr/>
          <p:nvPr/>
        </p:nvSpPr>
        <p:spPr>
          <a:xfrm>
            <a:off x="871333" y="225716"/>
            <a:ext cx="10865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Естественный интеллект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Канту – созерцание, рассудок и  разум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(Книга «Критика чистого разума» 784 стр.)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C0F86F-4B57-40E8-A656-582730DB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69" y="1607761"/>
            <a:ext cx="11126688" cy="299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 ограничено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Мы можем познать только то, что доступно нам через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опыт.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Всякое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начинает с опыта, но опыт никогда не дает истинного знания. Кант считал, что одно из основных свойств разума – это оперирование априорными знаниями, т.е. знания, которые безусловно независимы от опыта.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искусственном интеллекте таких знаний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НЕТ.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будет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СИЛЬНЫЙ ИСКУССТВЕННЫЙ ИНТЕЛЛЕКТ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441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20918" y="125506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физико-математических наук, академик РАН РФ, профессор РАН РФ, директор Института системного программирования РАН РФ.  Научные направления,	анализ и обработка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Big Data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искусственный интеллект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Э. Кант считал, что одно из основных свойств разума – это оперирование априорными знаниями.  А что к априорной знаниям? Это знания, которые безусловно независимы от опыта. Я утверждаю, что знаний безусловно независимых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6F5A2-32DD-486D-BE20-6D993D8F751B}"/>
              </a:ext>
            </a:extLst>
          </p:cNvPr>
          <p:cNvSpPr txBox="1"/>
          <p:nvPr/>
        </p:nvSpPr>
        <p:spPr>
          <a:xfrm>
            <a:off x="507519" y="374994"/>
            <a:ext cx="11265648" cy="4349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Аветисян Арутюн Ишханович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Директор Института системного программирования РАН РФ,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 физико-математических наук, академик РАН РФ, профессор РАН 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РФ.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Научные направления,	анализ и обработка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искусственный интеллект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Э. Кант считал, что одно из основных свойств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разума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оперирование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априорными знаниями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А что такое априорные знания? Это знания, которые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безусловно независимы от опыта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D7259-88B5-4DFD-B713-199B876011DE}"/>
              </a:ext>
            </a:extLst>
          </p:cNvPr>
          <p:cNvSpPr txBox="1"/>
          <p:nvPr/>
        </p:nvSpPr>
        <p:spPr>
          <a:xfrm>
            <a:off x="2119562" y="4771540"/>
            <a:ext cx="9632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утверждаю, что знаний безусловно независимых от опыта в современном искусственном интеллекте нету от слова «совсем»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8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926B9A8-64AE-0395-0CA2-0BE6EAA38F4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4495519" y="492047"/>
            <a:chExt cx="4137433" cy="28608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81126FB-9F8F-84A6-D8FA-BEF09EFFE5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492047"/>
              <a:ext cx="4137433" cy="286089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131D900-E394-5583-B705-930D59D626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559552" y="560029"/>
              <a:ext cx="4025266" cy="2723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0663AF76-5A9F-7B5E-91D8-A9CEBFA8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95519" y="2863852"/>
              <a:ext cx="694351" cy="48015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7F0173F-079C-190C-22FC-77D07248F6F8}"/>
              </a:ext>
            </a:extLst>
          </p:cNvPr>
          <p:cNvSpPr txBox="1"/>
          <p:nvPr/>
        </p:nvSpPr>
        <p:spPr>
          <a:xfrm>
            <a:off x="1204111" y="760491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D59B6-FC7D-4DC7-8721-F71DBFBCB94C}"/>
              </a:ext>
            </a:extLst>
          </p:cNvPr>
          <p:cNvSpPr txBox="1"/>
          <p:nvPr/>
        </p:nvSpPr>
        <p:spPr>
          <a:xfrm>
            <a:off x="2059535" y="4600959"/>
            <a:ext cx="9878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Кант_для_слайда">
            <a:hlinkClick r:id="" action="ppaction://media"/>
            <a:extLst>
              <a:ext uri="{FF2B5EF4-FFF2-40B4-BE49-F238E27FC236}">
                <a16:creationId xmlns:a16="http://schemas.microsoft.com/office/drawing/2014/main" id="{04106F0A-8F8E-4AF0-BAA7-263A56AF5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128" y="895440"/>
            <a:ext cx="8888931" cy="4807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3F064-C760-4FB9-B4F5-B43DEA90A073}"/>
              </a:ext>
            </a:extLst>
          </p:cNvPr>
          <p:cNvSpPr txBox="1"/>
          <p:nvPr/>
        </p:nvSpPr>
        <p:spPr>
          <a:xfrm>
            <a:off x="3917575" y="209257"/>
            <a:ext cx="69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Естественный интеллект по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Канту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AA986-20C5-4797-8205-0310E2B2935D}"/>
              </a:ext>
            </a:extLst>
          </p:cNvPr>
          <p:cNvSpPr txBox="1"/>
          <p:nvPr/>
        </p:nvSpPr>
        <p:spPr>
          <a:xfrm>
            <a:off x="330525" y="2052918"/>
            <a:ext cx="22887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Аветисян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Арутюн Ишханович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6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自定义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7"/>
      </a:accent1>
      <a:accent2>
        <a:srgbClr val="1F99A6"/>
      </a:accent2>
      <a:accent3>
        <a:srgbClr val="005697"/>
      </a:accent3>
      <a:accent4>
        <a:srgbClr val="1F99A6"/>
      </a:accent4>
      <a:accent5>
        <a:srgbClr val="005697"/>
      </a:accent5>
      <a:accent6>
        <a:srgbClr val="1F99A6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752</Words>
  <Application>Microsoft Office PowerPoint</Application>
  <PresentationFormat>Широкоэкранный</PresentationFormat>
  <Paragraphs>219</Paragraphs>
  <Slides>23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Cambria Math</vt:lpstr>
      <vt:lpstr>Montserrat</vt:lpstr>
      <vt:lpstr>Times New Roman</vt:lpstr>
      <vt:lpstr>YS Text</vt:lpstr>
      <vt:lpstr>1_Тема Office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 Chasovskih</dc:creator>
  <cp:lastModifiedBy>Victor Chasovskih</cp:lastModifiedBy>
  <cp:revision>61</cp:revision>
  <dcterms:created xsi:type="dcterms:W3CDTF">2025-03-11T11:06:16Z</dcterms:created>
  <dcterms:modified xsi:type="dcterms:W3CDTF">2025-03-17T04:33:50Z</dcterms:modified>
</cp:coreProperties>
</file>